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92" r:id="rId35"/>
    <p:sldId id="291" r:id="rId36"/>
    <p:sldId id="290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39DEF2-CFAD-4553-959F-5E79BB035795}" type="datetimeFigureOut">
              <a:rPr lang="en-US"/>
              <a:t>3/16/2018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0244D-90A4-442C-8B92-D09D20F341D9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486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ovadigitalmedia.com/history-raspberry-pi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many of you know what's a RPI 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0244D-90A4-442C-8B92-D09D20F341D9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67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http://novadigitalmedia.com/history-raspberry-pi/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0244D-90A4-442C-8B92-D09D20F341D9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77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0244D-90A4-442C-8B92-D09D20F341D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602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0244D-90A4-442C-8B92-D09D20F341D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99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mp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mp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www.raspberrypi.org/app/uploads/2012/03/RPi-Logo-Reg-SCREEN-199x250.png">
            <a:extLst>
              <a:ext uri="{FF2B5EF4-FFF2-40B4-BE49-F238E27FC236}">
                <a16:creationId xmlns:a16="http://schemas.microsoft.com/office/drawing/2014/main" id="{99809436-5492-4155-A0D2-3B1BB25423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146" y="1477238"/>
            <a:ext cx="1347253" cy="169252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F54FE21-CA46-4DFC-AC10-BD5583492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3523" y="3602038"/>
            <a:ext cx="3787392" cy="121595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291668" y="1215496"/>
            <a:ext cx="5367866" cy="2387600"/>
          </a:xfrm>
        </p:spPr>
        <p:txBody>
          <a:bodyPr>
            <a:normAutofit/>
          </a:bodyPr>
          <a:lstStyle/>
          <a:p>
            <a:r>
              <a:rPr lang="en-US" sz="4400"/>
              <a:t>INTRODUCTION TO RASPBERRY PI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291667" y="3602038"/>
            <a:ext cx="5376333" cy="1655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/>
              <a:t>MANOJKUMAR</a:t>
            </a:r>
          </a:p>
          <a:p>
            <a:r>
              <a:rPr lang="en-US" sz="1800"/>
              <a:t>Manoj@ELECTROLANCE.COM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8561443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515E0-DEE0-4486-9E72-C989D546F7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8443"/>
            <a:ext cx="9905998" cy="1478570"/>
          </a:xfrm>
        </p:spPr>
        <p:txBody>
          <a:bodyPr/>
          <a:lstStyle/>
          <a:p>
            <a:r>
              <a:rPr lang="en-US"/>
              <a:t>Raspberry pi vs Arduino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2A7E9B-4E35-47C6-AB6F-C077A390E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43100" y="1285090"/>
            <a:ext cx="7905750" cy="5344917"/>
          </a:xfrm>
        </p:spPr>
      </p:pic>
    </p:spTree>
    <p:extLst>
      <p:ext uri="{BB962C8B-B14F-4D97-AF65-F5344CB8AC3E}">
        <p14:creationId xmlns:p14="http://schemas.microsoft.com/office/powerpoint/2010/main" val="3181903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FF32C-09D7-43FD-B626-1BF44C494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01D79-7015-4735-8CDB-4DD84E5D13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- </a:t>
            </a:r>
            <a:r>
              <a:rPr lang="en-US" sz="3200" dirty="0" err="1"/>
              <a:t>SiriControl</a:t>
            </a:r>
            <a:r>
              <a:rPr lang="en-US" sz="3200" dirty="0"/>
              <a:t> Voice Lamp. </a:t>
            </a:r>
          </a:p>
          <a:p>
            <a:r>
              <a:rPr lang="en-US" sz="3200" dirty="0"/>
              <a:t>- IP CAMERA.</a:t>
            </a:r>
          </a:p>
          <a:p>
            <a:r>
              <a:rPr lang="en-US" sz="3200" dirty="0"/>
              <a:t>- C programming.</a:t>
            </a:r>
          </a:p>
          <a:p>
            <a:pPr marL="0" indent="0">
              <a:buNone/>
            </a:pPr>
            <a:r>
              <a:rPr lang="en-US" sz="3200" dirty="0"/>
              <a:t>  - Node-red(If time permits) </a:t>
            </a:r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90134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9795E515-5F57-431F-9A0D-3A0419DF7572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8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9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7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16DCFC9-6877-407C-8170-608FCB8E35AE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4" name="Rectangle 103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3">
            <a:extLst>
              <a:ext uri="{FF2B5EF4-FFF2-40B4-BE49-F238E27FC236}">
                <a16:creationId xmlns:a16="http://schemas.microsoft.com/office/drawing/2014/main" id="{5DD4411C-5D8C-4E83-91F2-0F09D8A5D4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489" b="13216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9353FE7-0D03-4AD2-8B8A-60A06F6BDA4C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32487" y="1074708"/>
            <a:ext cx="12121237" cy="4606955"/>
            <a:chOff x="605895" y="2235200"/>
            <a:chExt cx="10982062" cy="2396067"/>
          </a:xfrm>
        </p:grpSpPr>
        <p:sp>
          <p:nvSpPr>
            <p:cNvPr id="108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10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1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2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3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4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5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6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7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8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19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0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1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2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3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4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5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6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7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8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  <p:sp>
            <p:nvSpPr>
              <p:cNvPr id="129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  <a:extLst/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4E8E581-A952-4CA5-87B6-365DF1F19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0" y="1473200"/>
            <a:ext cx="6858000" cy="12692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/>
              <a:t>HANDS ON SESSION 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EC7F06-7419-4D77-B327-C1CC2D977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895" y="2703513"/>
            <a:ext cx="7231093" cy="34274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cap="all">
                <a:solidFill>
                  <a:schemeClr val="tx2"/>
                </a:solidFill>
              </a:rPr>
              <a:t>Prerequisite :</a:t>
            </a:r>
          </a:p>
          <a:p>
            <a:pPr marL="457200" indent="-457200">
              <a:buAutoNum type="arabicPeriod"/>
            </a:pPr>
            <a:r>
              <a:rPr lang="en-US" sz="2000" cap="all">
                <a:solidFill>
                  <a:schemeClr val="tx2"/>
                </a:solidFill>
              </a:rPr>
              <a:t>Laptop with </a:t>
            </a:r>
            <a:r>
              <a:rPr lang="en-US" sz="2000" cap="all" err="1">
                <a:solidFill>
                  <a:schemeClr val="tx2"/>
                </a:solidFill>
              </a:rPr>
              <a:t>sd</a:t>
            </a:r>
            <a:r>
              <a:rPr lang="en-US" sz="2000" cap="all">
                <a:solidFill>
                  <a:schemeClr val="tx2"/>
                </a:solidFill>
              </a:rPr>
              <a:t> card reader/</a:t>
            </a:r>
            <a:r>
              <a:rPr lang="en-US" sz="2000" cap="all" err="1">
                <a:solidFill>
                  <a:schemeClr val="tx2"/>
                </a:solidFill>
              </a:rPr>
              <a:t>ext</a:t>
            </a:r>
            <a:r>
              <a:rPr lang="en-US" sz="2000" cap="all">
                <a:solidFill>
                  <a:schemeClr val="tx2"/>
                </a:solidFill>
              </a:rPr>
              <a:t> reader</a:t>
            </a:r>
          </a:p>
          <a:p>
            <a:pPr marL="457200" indent="-457200">
              <a:buAutoNum type="arabicPeriod"/>
            </a:pPr>
            <a:r>
              <a:rPr lang="en-US" sz="2000" cap="all">
                <a:solidFill>
                  <a:schemeClr val="tx2"/>
                </a:solidFill>
              </a:rPr>
              <a:t>Raspberry pi + </a:t>
            </a:r>
            <a:r>
              <a:rPr lang="en-US" sz="2000" cap="all" err="1">
                <a:solidFill>
                  <a:schemeClr val="tx2"/>
                </a:solidFill>
              </a:rPr>
              <a:t>sd</a:t>
            </a:r>
            <a:r>
              <a:rPr lang="en-US" sz="2000" cap="all">
                <a:solidFill>
                  <a:schemeClr val="tx2"/>
                </a:solidFill>
              </a:rPr>
              <a:t> card</a:t>
            </a:r>
          </a:p>
          <a:p>
            <a:pPr marL="457200" indent="-457200">
              <a:buAutoNum type="arabicPeriod"/>
            </a:pPr>
            <a:r>
              <a:rPr lang="en-US" sz="2000" cap="all">
                <a:solidFill>
                  <a:schemeClr val="tx2"/>
                </a:solidFill>
              </a:rPr>
              <a:t>All files copied from the </a:t>
            </a:r>
            <a:r>
              <a:rPr lang="en-US" sz="2000" cap="all" err="1">
                <a:solidFill>
                  <a:schemeClr val="tx2"/>
                </a:solidFill>
              </a:rPr>
              <a:t>usb</a:t>
            </a:r>
            <a:r>
              <a:rPr lang="en-US" sz="2000" cap="all">
                <a:solidFill>
                  <a:schemeClr val="tx2"/>
                </a:solidFill>
              </a:rPr>
              <a:t> flash drive</a:t>
            </a:r>
          </a:p>
          <a:p>
            <a:pPr marL="457200" indent="-457200">
              <a:buAutoNum type="arabicPeriod"/>
            </a:pPr>
            <a:r>
              <a:rPr lang="en-US" sz="2000" cap="all">
                <a:solidFill>
                  <a:schemeClr val="tx2"/>
                </a:solidFill>
              </a:rPr>
              <a:t>A </a:t>
            </a:r>
            <a:r>
              <a:rPr lang="en-US" sz="2000" cap="all" err="1">
                <a:solidFill>
                  <a:schemeClr val="tx2"/>
                </a:solidFill>
              </a:rPr>
              <a:t>lan</a:t>
            </a:r>
            <a:r>
              <a:rPr lang="en-US" sz="2000" cap="all">
                <a:solidFill>
                  <a:schemeClr val="tx2"/>
                </a:solidFill>
              </a:rPr>
              <a:t> cable, micro-</a:t>
            </a:r>
            <a:r>
              <a:rPr lang="en-US" sz="2000" cap="all" err="1">
                <a:solidFill>
                  <a:schemeClr val="tx2"/>
                </a:solidFill>
              </a:rPr>
              <a:t>usb</a:t>
            </a:r>
            <a:r>
              <a:rPr lang="en-US" sz="2000" cap="all">
                <a:solidFill>
                  <a:schemeClr val="tx2"/>
                </a:solidFill>
              </a:rPr>
              <a:t> power cable</a:t>
            </a:r>
          </a:p>
          <a:p>
            <a:pPr marL="457200" indent="-457200">
              <a:buAutoNum type="arabicPeriod"/>
            </a:pPr>
            <a:endParaRPr lang="en-US" sz="2000" cap="all">
              <a:solidFill>
                <a:schemeClr val="tx2"/>
              </a:solidFill>
            </a:endParaRPr>
          </a:p>
          <a:p>
            <a:pPr marL="0" indent="0" algn="ctr">
              <a:buNone/>
            </a:pPr>
            <a:endParaRPr lang="en-US" sz="2000" cap="all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472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F4833-0898-4D16-808F-145938316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/>
              <a:t>Raspbian </a:t>
            </a:r>
            <a:r>
              <a:rPr lang="en-US" sz="4800" err="1"/>
              <a:t>os</a:t>
            </a:r>
            <a:r>
              <a:rPr lang="en-US" sz="4800"/>
              <a:t>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7A21D-5010-4D97-BE36-EC521FFFD3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 sz="3600"/>
              <a:t>COPY THE FOLDER FROM THE FLASH DRIVE.</a:t>
            </a:r>
          </a:p>
          <a:p>
            <a:pPr marL="457200" indent="-457200">
              <a:buAutoNum type="arabicPeriod"/>
            </a:pPr>
            <a:r>
              <a:rPr lang="en-US" sz="3600"/>
              <a:t>INSTALL THE .win32diskimager.</a:t>
            </a:r>
          </a:p>
          <a:p>
            <a:pPr marL="742950" indent="-742950">
              <a:buAutoNum type="arabicPeriod"/>
            </a:pPr>
            <a:r>
              <a:rPr lang="en-US" sz="3600"/>
              <a:t>EXTRACT THE "</a:t>
            </a:r>
            <a:r>
              <a:rPr lang="en-US" sz="3600">
                <a:solidFill>
                  <a:srgbClr val="0E3554"/>
                </a:solidFill>
              </a:rPr>
              <a:t>02.2017-11-29-raspbian-stretch"</a:t>
            </a:r>
          </a:p>
          <a:p>
            <a:pPr marL="0" indent="0">
              <a:buNone/>
            </a:pPr>
            <a:r>
              <a:rPr lang="en-US" sz="3600">
                <a:solidFill>
                  <a:srgbClr val="FFFFFF"/>
                </a:solidFill>
              </a:rPr>
              <a:t>ZIP FILE</a:t>
            </a:r>
            <a:endParaRPr lang="en-US" sz="3600">
              <a:solidFill>
                <a:srgbClr val="0E355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446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697F791-5FFA-4164-899F-EB52EA72B0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773AB25-A422-41AA-9737-5E04C1966D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5EF02871-0CD4-4A12-8DBF-79D7C65FF9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7" t="3932" r="28331" b="10049"/>
          <a:stretch/>
        </p:blipFill>
        <p:spPr>
          <a:xfrm>
            <a:off x="4589257" y="293521"/>
            <a:ext cx="6567694" cy="6379686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6AD0D387-1584-4477-B5F8-52B50D4F220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63F444C-3E90-4605-98F9-9E6C2DE04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113" y="450324"/>
            <a:ext cx="3810008" cy="1721377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Installing the </a:t>
            </a:r>
            <a:r>
              <a:rPr lang="en-US" sz="3200" err="1">
                <a:solidFill>
                  <a:srgbClr val="FFFFFF"/>
                </a:solidFill>
              </a:rPr>
              <a:t>os</a:t>
            </a:r>
            <a:r>
              <a:rPr lang="en-US" sz="3200">
                <a:solidFill>
                  <a:srgbClr val="FFFFFF"/>
                </a:solidFill>
              </a:rPr>
              <a:t> to </a:t>
            </a:r>
            <a:r>
              <a:rPr lang="en-US" sz="3200" err="1">
                <a:solidFill>
                  <a:srgbClr val="FFFFFF"/>
                </a:solidFill>
              </a:rPr>
              <a:t>sd</a:t>
            </a:r>
            <a:r>
              <a:rPr lang="en-US" sz="3200">
                <a:solidFill>
                  <a:srgbClr val="FFFFFF"/>
                </a:solidFill>
              </a:rPr>
              <a:t> card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7C4CA84-1A8D-45D5-82EA-F3F606E5A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575" y="2249485"/>
            <a:ext cx="2862444" cy="3957302"/>
          </a:xfrm>
        </p:spPr>
        <p:txBody>
          <a:bodyPr>
            <a:normAutofit/>
          </a:bodyPr>
          <a:lstStyle/>
          <a:p>
            <a:r>
              <a:rPr lang="en-US" sz="2000">
                <a:solidFill>
                  <a:srgbClr val="FFFFFF"/>
                </a:solidFill>
              </a:rPr>
              <a:t>SD card is the bootable option drive for RPI.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DC8836E-30CF-4ACB-9934-9D7C1228C7CD}"/>
              </a:ext>
            </a:extLst>
          </p:cNvPr>
          <p:cNvSpPr/>
          <p:nvPr/>
        </p:nvSpPr>
        <p:spPr>
          <a:xfrm>
            <a:off x="6924582" y="769848"/>
            <a:ext cx="274320" cy="274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B95D69-2FAE-43F6-A99D-2BEBD00C5146}"/>
              </a:ext>
            </a:extLst>
          </p:cNvPr>
          <p:cNvSpPr txBox="1"/>
          <p:nvPr/>
        </p:nvSpPr>
        <p:spPr>
          <a:xfrm>
            <a:off x="7612380" y="912813"/>
            <a:ext cx="40527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1. Click the folder icon. 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E0FD5AD-3A3A-4523-B6EE-7C3A3EDACCE0}"/>
              </a:ext>
            </a:extLst>
          </p:cNvPr>
          <p:cNvSpPr/>
          <p:nvPr/>
        </p:nvSpPr>
        <p:spPr>
          <a:xfrm>
            <a:off x="6497861" y="4226429"/>
            <a:ext cx="3477665" cy="27432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1D310D-5EAA-4F04-B85A-AD3ABE3585B5}"/>
              </a:ext>
            </a:extLst>
          </p:cNvPr>
          <p:cNvSpPr txBox="1"/>
          <p:nvPr/>
        </p:nvSpPr>
        <p:spPr>
          <a:xfrm>
            <a:off x="5818216" y="4379625"/>
            <a:ext cx="6094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2. Select the extracted file from zip </a:t>
            </a:r>
          </a:p>
        </p:txBody>
      </p:sp>
    </p:spTree>
    <p:extLst>
      <p:ext uri="{BB962C8B-B14F-4D97-AF65-F5344CB8AC3E}">
        <p14:creationId xmlns:p14="http://schemas.microsoft.com/office/powerpoint/2010/main" val="27572734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8FE76623-8B1D-4946-8F7A-D1FA4424F5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900" t="26849" r="29459" b="34165"/>
          <a:stretch/>
        </p:blipFill>
        <p:spPr>
          <a:xfrm>
            <a:off x="1257300" y="893763"/>
            <a:ext cx="6500432" cy="4809328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A9624CFD-64DD-4314-975C-529DFF730C8E}"/>
              </a:ext>
            </a:extLst>
          </p:cNvPr>
          <p:cNvSpPr txBox="1"/>
          <p:nvPr/>
        </p:nvSpPr>
        <p:spPr>
          <a:xfrm>
            <a:off x="3688021" y="5188674"/>
            <a:ext cx="2940998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/>
              <a:t>3. Click on Write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B01C61-2043-4FEB-AB93-653DB1F582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Writing the </a:t>
            </a:r>
            <a:r>
              <a:rPr lang="en-US" sz="3200" err="1"/>
              <a:t>os</a:t>
            </a:r>
            <a:r>
              <a:rPr lang="en-US" sz="3200"/>
              <a:t> to the </a:t>
            </a:r>
            <a:r>
              <a:rPr lang="en-US" sz="3200" err="1"/>
              <a:t>sd</a:t>
            </a:r>
            <a:r>
              <a:rPr lang="en-US" sz="3200"/>
              <a:t> card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C74B1B-2374-4681-8743-599252814C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870" y="1927225"/>
            <a:ext cx="3960843" cy="441805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accent3"/>
                </a:solidFill>
              </a:rPr>
              <a:t>Attention</a:t>
            </a:r>
            <a:r>
              <a:rPr lang="en-US"/>
              <a:t> : Make sure you selected the correct Drive path for the targeted Device.</a:t>
            </a:r>
          </a:p>
          <a:p>
            <a:r>
              <a:rPr lang="en-US"/>
              <a:t>Wait till the bar completed. 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F3A5F018-77B8-44BB-8CBC-F513EFD14DD1}"/>
              </a:ext>
            </a:extLst>
          </p:cNvPr>
          <p:cNvSpPr/>
          <p:nvPr/>
        </p:nvSpPr>
        <p:spPr>
          <a:xfrm>
            <a:off x="3805958" y="4812145"/>
            <a:ext cx="941533" cy="36047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4DDC2ED-3F7A-44C9-BAB8-CA5055D050BE}"/>
              </a:ext>
            </a:extLst>
          </p:cNvPr>
          <p:cNvSpPr txBox="1"/>
          <p:nvPr/>
        </p:nvSpPr>
        <p:spPr>
          <a:xfrm>
            <a:off x="4514758" y="1047351"/>
            <a:ext cx="1148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4. Yes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51C9095-63C4-4182-A958-3886EEFA50B4}"/>
              </a:ext>
            </a:extLst>
          </p:cNvPr>
          <p:cNvSpPr/>
          <p:nvPr/>
        </p:nvSpPr>
        <p:spPr>
          <a:xfrm>
            <a:off x="4558061" y="3883704"/>
            <a:ext cx="941533" cy="360477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A513DD-6390-49E0-916C-3A401C2E51A6}"/>
              </a:ext>
            </a:extLst>
          </p:cNvPr>
          <p:cNvCxnSpPr>
            <a:cxnSpLocks/>
          </p:cNvCxnSpPr>
          <p:nvPr/>
        </p:nvCxnSpPr>
        <p:spPr>
          <a:xfrm flipV="1">
            <a:off x="4858327" y="1563688"/>
            <a:ext cx="480291" cy="225889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434C4D-A641-4E61-B8F4-A96AE977A79D}"/>
              </a:ext>
            </a:extLst>
          </p:cNvPr>
          <p:cNvCxnSpPr>
            <a:cxnSpLocks/>
          </p:cNvCxnSpPr>
          <p:nvPr/>
        </p:nvCxnSpPr>
        <p:spPr>
          <a:xfrm>
            <a:off x="7315200" y="2600325"/>
            <a:ext cx="959849" cy="310913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6649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DFDD2629-B21B-466C-9298-A762EE145F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248" b="2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3D9E32-A5B8-43F8-B90E-F3AD79A2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9974" y="268557"/>
            <a:ext cx="3347439" cy="1828531"/>
          </a:xfrm>
        </p:spPr>
        <p:txBody>
          <a:bodyPr>
            <a:noAutofit/>
          </a:bodyPr>
          <a:lstStyle/>
          <a:p>
            <a:r>
              <a:rPr lang="en-US"/>
              <a:t>Raspberry pi for general usage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17D70B5-4B33-4D06-AC68-CAF7277C7A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62900" y="2249488"/>
            <a:ext cx="3829471" cy="40237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Using like everyday desktop system. </a:t>
            </a:r>
          </a:p>
          <a:p>
            <a:r>
              <a:rPr lang="en-US" sz="2800" dirty="0"/>
              <a:t>A short DEMO.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58988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878136C5-3192-48B2-B9A7-AAD0BB7869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19"/>
          <a:stretch/>
        </p:blipFill>
        <p:spPr>
          <a:xfrm>
            <a:off x="1838325" y="2609850"/>
            <a:ext cx="4993374" cy="357831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C82AB8-F9AC-47DB-ABED-66303C3470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5" y="432160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Learning what is headless boot up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FD5EE66-B133-4180-B804-2EFD2E4ED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53207" y="1898650"/>
            <a:ext cx="6594206" cy="463750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/>
              <a:t>Remote access to our Raspberry Pi</a:t>
            </a:r>
          </a:p>
        </p:txBody>
      </p:sp>
    </p:spTree>
    <p:extLst>
      <p:ext uri="{BB962C8B-B14F-4D97-AF65-F5344CB8AC3E}">
        <p14:creationId xmlns:p14="http://schemas.microsoft.com/office/powerpoint/2010/main" val="3963853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BE7AB9F3-8A49-4496-9B00-B427D9340B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619" t="3843" r="60161" b="38194"/>
          <a:stretch/>
        </p:blipFill>
        <p:spPr>
          <a:xfrm>
            <a:off x="7686675" y="95250"/>
            <a:ext cx="3444292" cy="615114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A64604-9CBD-4ABC-ACE7-7EB6E249C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95250"/>
            <a:ext cx="6387471" cy="1981889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/>
              <a:t>Setup </a:t>
            </a:r>
            <a:r>
              <a:rPr lang="en-US" sz="4000" err="1"/>
              <a:t>ssh</a:t>
            </a:r>
            <a:r>
              <a:rPr lang="en-US" sz="4000"/>
              <a:t> on RPI to grant access to terminal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6D2FAD3-04EB-4491-880E-1C541B9B2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167" y="2162175"/>
            <a:ext cx="4459287" cy="396504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800"/>
              <a:t>1. Locate boot drive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2. Click on the drive. 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709F2F-3811-440F-A952-07454D6E4A9D}"/>
              </a:ext>
            </a:extLst>
          </p:cNvPr>
          <p:cNvSpPr/>
          <p:nvPr/>
        </p:nvSpPr>
        <p:spPr>
          <a:xfrm>
            <a:off x="7671520" y="4776187"/>
            <a:ext cx="1721055" cy="34623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4A4302C8-F20A-4AE9-ABD6-B2A897CDCB26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3519055" y="2606661"/>
            <a:ext cx="4152465" cy="2342641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2691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4">
            <a:extLst>
              <a:ext uri="{FF2B5EF4-FFF2-40B4-BE49-F238E27FC236}">
                <a16:creationId xmlns:a16="http://schemas.microsoft.com/office/drawing/2014/main" id="{B98C6E7A-5BFE-4EA5-91A3-C1A1E51E4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969" t="2778" r="4531" b="11667"/>
          <a:stretch/>
        </p:blipFill>
        <p:spPr>
          <a:xfrm>
            <a:off x="5313977" y="1200150"/>
            <a:ext cx="6806586" cy="5076810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" y="0"/>
            <a:ext cx="85700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7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29289F-BE61-4CEE-AA6A-C9159879C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4459286" cy="1478570"/>
          </a:xfrm>
        </p:spPr>
        <p:txBody>
          <a:bodyPr>
            <a:normAutofit/>
          </a:bodyPr>
          <a:lstStyle/>
          <a:p>
            <a:endParaRPr lang="en-US" sz="320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D5293076-0925-465D-9A7C-3E10C5CAA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575" y="2424771"/>
            <a:ext cx="4459287" cy="396504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3 . Make sure it's in boot drive</a:t>
            </a:r>
          </a:p>
          <a:p>
            <a:r>
              <a:rPr lang="en-US" sz="2800"/>
              <a:t>4. Create a folder named </a:t>
            </a:r>
            <a:r>
              <a:rPr lang="en-US" sz="2800" err="1"/>
              <a:t>ssh</a:t>
            </a:r>
            <a:endParaRPr lang="en-US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081E9BD-CC3E-49E0-8593-C06EE06C5ECA}"/>
              </a:ext>
            </a:extLst>
          </p:cNvPr>
          <p:cNvSpPr/>
          <p:nvPr/>
        </p:nvSpPr>
        <p:spPr>
          <a:xfrm>
            <a:off x="5286375" y="2019300"/>
            <a:ext cx="1348371" cy="21398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3" name="Connector: Elbow 142">
            <a:extLst>
              <a:ext uri="{FF2B5EF4-FFF2-40B4-BE49-F238E27FC236}">
                <a16:creationId xmlns:a16="http://schemas.microsoft.com/office/drawing/2014/main" id="{CDE91EC0-B78E-41B0-9E7D-F73678DDA9D6}"/>
              </a:ext>
            </a:extLst>
          </p:cNvPr>
          <p:cNvCxnSpPr/>
          <p:nvPr/>
        </p:nvCxnSpPr>
        <p:spPr>
          <a:xfrm flipV="1">
            <a:off x="4758353" y="2171457"/>
            <a:ext cx="563832" cy="103563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8391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9273-41A9-48BB-A245-30DD2651F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7B1956-EDE4-4D00-B119-124EBE26B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Born on Feb 2012, by the Raspberry Pi Foundation.</a:t>
            </a:r>
          </a:p>
          <a:p>
            <a:r>
              <a:rPr lang="en-US"/>
              <a:t>Aimed to promote and teach Computer Science in schools around UK.</a:t>
            </a:r>
          </a:p>
          <a:p>
            <a:r>
              <a:rPr lang="en-US"/>
              <a:t>Became popular in short time due to cost($25-35) and open-source community. Sold more than the targeted market for the first model of RPI.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2643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3" name="Rectangle 8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7" name="Picture 11">
            <a:extLst>
              <a:ext uri="{FF2B5EF4-FFF2-40B4-BE49-F238E27FC236}">
                <a16:creationId xmlns:a16="http://schemas.microsoft.com/office/drawing/2014/main" id="{ED629B9E-31BA-4C9D-ACAF-AD557B582F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77" t="16527" r="34120" b="23529"/>
          <a:stretch/>
        </p:blipFill>
        <p:spPr>
          <a:xfrm>
            <a:off x="714375" y="752475"/>
            <a:ext cx="6627695" cy="5255698"/>
          </a:xfrm>
          <a:prstGeom prst="rect">
            <a:avLst/>
          </a:prstGeom>
        </p:spPr>
      </p:pic>
      <p:grpSp>
        <p:nvGrpSpPr>
          <p:cNvPr id="86" name="Group 85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D22D33A-C2DF-403A-BC24-0065C0DA7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endParaRPr lang="en-US" sz="3200"/>
          </a:p>
        </p:txBody>
      </p:sp>
      <p:sp>
        <p:nvSpPr>
          <p:cNvPr id="79" name="Content Placeholder 78">
            <a:extLst>
              <a:ext uri="{FF2B5EF4-FFF2-40B4-BE49-F238E27FC236}">
                <a16:creationId xmlns:a16="http://schemas.microsoft.com/office/drawing/2014/main" id="{541946C3-4814-497E-BFE5-BA3B0E8DD0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8511" y="2249488"/>
            <a:ext cx="3478902" cy="3541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/>
              <a:t>The </a:t>
            </a:r>
            <a:r>
              <a:rPr lang="en-US" sz="2800" err="1"/>
              <a:t>ssh</a:t>
            </a:r>
            <a:r>
              <a:rPr lang="en-US" sz="2800"/>
              <a:t> folder should be inside. 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A6540BC-BC37-4237-B6F9-DADA3CA036EA}"/>
              </a:ext>
            </a:extLst>
          </p:cNvPr>
          <p:cNvSpPr/>
          <p:nvPr/>
        </p:nvSpPr>
        <p:spPr>
          <a:xfrm>
            <a:off x="2000250" y="5570657"/>
            <a:ext cx="1348371" cy="21398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77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E981EB-27EF-4161-9D34-3E6431D5A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5. Unplug the </a:t>
            </a:r>
            <a:r>
              <a:rPr lang="en-US" err="1"/>
              <a:t>sd</a:t>
            </a:r>
            <a:r>
              <a:rPr lang="en-US"/>
              <a:t> card from the reader</a:t>
            </a:r>
          </a:p>
        </p:txBody>
      </p:sp>
      <p:pic>
        <p:nvPicPr>
          <p:cNvPr id="4" name="Picture 4" descr="A circuit board&#10;&#10;Description generated with very high confidence">
            <a:extLst>
              <a:ext uri="{FF2B5EF4-FFF2-40B4-BE49-F238E27FC236}">
                <a16:creationId xmlns:a16="http://schemas.microsoft.com/office/drawing/2014/main" id="{0A5B9712-D5C8-47AB-930A-AA91C81C9D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43575" y="2209800"/>
            <a:ext cx="6293203" cy="3541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777469-FA3E-4245-8B38-4752C7D6226C}"/>
              </a:ext>
            </a:extLst>
          </p:cNvPr>
          <p:cNvSpPr txBox="1"/>
          <p:nvPr/>
        </p:nvSpPr>
        <p:spPr>
          <a:xfrm>
            <a:off x="1905000" y="3143250"/>
            <a:ext cx="3816816" cy="15696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200"/>
              <a:t>6. Insert the Micro SD Card into the Raspberry 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2D17EE-A5E2-4519-A3AC-9B004AA1358A}"/>
              </a:ext>
            </a:extLst>
          </p:cNvPr>
          <p:cNvSpPr/>
          <p:nvPr/>
        </p:nvSpPr>
        <p:spPr>
          <a:xfrm>
            <a:off x="7210425" y="3086100"/>
            <a:ext cx="1347788" cy="91600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086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4">
            <a:extLst>
              <a:ext uri="{FF2B5EF4-FFF2-40B4-BE49-F238E27FC236}">
                <a16:creationId xmlns:a16="http://schemas.microsoft.com/office/drawing/2014/main" id="{D7E80DB7-212E-4FFC-BB77-6D703BA832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27839" r="57881" b="-541"/>
          <a:stretch/>
        </p:blipFill>
        <p:spPr>
          <a:xfrm>
            <a:off x="6519875" y="1899821"/>
            <a:ext cx="4461802" cy="4332303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C28302DE-E069-433B-9196-34CB0D263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9650" y="209550"/>
            <a:ext cx="6013450" cy="12635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/>
              <a:t>Configuring the Ethernet Connection for RPI.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5416345-A4D3-4B0D-AD0D-B5D7F0CE5CB4}"/>
              </a:ext>
            </a:extLst>
          </p:cNvPr>
          <p:cNvSpPr txBox="1"/>
          <p:nvPr/>
        </p:nvSpPr>
        <p:spPr>
          <a:xfrm>
            <a:off x="556333" y="1837677"/>
            <a:ext cx="553966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2800"/>
              <a:t>Press Windows Key + X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2800"/>
              <a:t>A side quick menu should appear</a:t>
            </a: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en-US" sz="2800"/>
              <a:t>Click on Network Connections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E6FC95-E890-415F-B227-C7C6C58E625A}"/>
              </a:ext>
            </a:extLst>
          </p:cNvPr>
          <p:cNvSpPr/>
          <p:nvPr/>
        </p:nvSpPr>
        <p:spPr>
          <a:xfrm>
            <a:off x="6196614" y="2707689"/>
            <a:ext cx="2050741" cy="373749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C0D34A-D19E-408D-B218-C8683F67D4A8}"/>
              </a:ext>
            </a:extLst>
          </p:cNvPr>
          <p:cNvSpPr/>
          <p:nvPr/>
        </p:nvSpPr>
        <p:spPr>
          <a:xfrm>
            <a:off x="6534671" y="3923110"/>
            <a:ext cx="1348371" cy="21398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F6839475-0E03-4EC9-86F7-2EF39886E827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397740" y="4030102"/>
            <a:ext cx="1136931" cy="106992"/>
          </a:xfrm>
          <a:prstGeom prst="bentConnector3">
            <a:avLst>
              <a:gd name="adj1" fmla="val 50000"/>
            </a:avLst>
          </a:prstGeom>
          <a:ln w="22225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214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515B60B3-548D-49B9-9AB9-774A5E1020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819" t="6394" r="36980" b="21661"/>
          <a:stretch/>
        </p:blipFill>
        <p:spPr>
          <a:xfrm>
            <a:off x="2022512" y="191510"/>
            <a:ext cx="5266944" cy="493395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F3EEC33A-C5C6-45FA-AC82-8C1E3B98D6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6131" y="607041"/>
            <a:ext cx="3936397" cy="3541714"/>
          </a:xfrm>
        </p:spPr>
        <p:txBody>
          <a:bodyPr>
            <a:normAutofit/>
          </a:bodyPr>
          <a:lstStyle/>
          <a:p>
            <a:r>
              <a:rPr lang="en-US" sz="2800"/>
              <a:t>4. Click </a:t>
            </a:r>
            <a:r>
              <a:rPr lang="en-US" sz="3200"/>
              <a:t>on</a:t>
            </a:r>
            <a:r>
              <a:rPr lang="en-US" sz="2800"/>
              <a:t> Change Adapter Options.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2081E9BD-CC3E-49E0-8593-C06EE06C5ECA}"/>
              </a:ext>
            </a:extLst>
          </p:cNvPr>
          <p:cNvSpPr/>
          <p:nvPr/>
        </p:nvSpPr>
        <p:spPr>
          <a:xfrm>
            <a:off x="4008792" y="3147219"/>
            <a:ext cx="3085402" cy="508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6769C1-D6EC-4FB4-B09E-5A9576B0F8E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490" t="15948" r="33636" b="38612"/>
          <a:stretch/>
        </p:blipFill>
        <p:spPr>
          <a:xfrm>
            <a:off x="7492905" y="3538227"/>
            <a:ext cx="4495647" cy="3116263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86B7565-853F-448C-8BED-722BA68A7BE7}"/>
              </a:ext>
            </a:extLst>
          </p:cNvPr>
          <p:cNvCxnSpPr>
            <a:cxnSpLocks/>
          </p:cNvCxnSpPr>
          <p:nvPr/>
        </p:nvCxnSpPr>
        <p:spPr>
          <a:xfrm flipH="1">
            <a:off x="6641756" y="998538"/>
            <a:ext cx="855699" cy="2082013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4407D9-F634-4B61-B3E8-69F9E03915A7}"/>
              </a:ext>
            </a:extLst>
          </p:cNvPr>
          <p:cNvSpPr txBox="1"/>
          <p:nvPr/>
        </p:nvSpPr>
        <p:spPr>
          <a:xfrm>
            <a:off x="7703127" y="4976019"/>
            <a:ext cx="3750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6. Should have arrived to this window  </a:t>
            </a:r>
          </a:p>
        </p:txBody>
      </p:sp>
    </p:spTree>
    <p:extLst>
      <p:ext uri="{BB962C8B-B14F-4D97-AF65-F5344CB8AC3E}">
        <p14:creationId xmlns:p14="http://schemas.microsoft.com/office/powerpoint/2010/main" val="1295950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5469F150-0360-4D3E-99F1-838EB606D50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712" t="16898" r="38925" b="36130"/>
          <a:stretch/>
        </p:blipFill>
        <p:spPr>
          <a:xfrm>
            <a:off x="1766887" y="1051445"/>
            <a:ext cx="5839482" cy="476732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39DFC22-CC3B-4A39-A7FC-F91A711964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0506" y="1611313"/>
            <a:ext cx="3896106" cy="417988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/>
              <a:t>7.Select your </a:t>
            </a:r>
            <a:r>
              <a:rPr lang="en-US" sz="2800" err="1"/>
              <a:t>wifi</a:t>
            </a:r>
            <a:r>
              <a:rPr lang="en-US" sz="2800"/>
              <a:t> connection and Ethernet(LAN) and followed by a right-click on mouse.</a:t>
            </a:r>
          </a:p>
          <a:p>
            <a:pPr marL="0" indent="0">
              <a:buNone/>
            </a:pPr>
            <a:endParaRPr lang="en-US" sz="2800"/>
          </a:p>
          <a:p>
            <a:pPr marL="0" indent="0">
              <a:buNone/>
            </a:pPr>
            <a:r>
              <a:rPr lang="en-US" sz="2800"/>
              <a:t>8. Click Bridge Connections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5C1BAEA4-29E7-43E1-ABD5-D41AE8AAE06A}"/>
              </a:ext>
            </a:extLst>
          </p:cNvPr>
          <p:cNvSpPr/>
          <p:nvPr/>
        </p:nvSpPr>
        <p:spPr>
          <a:xfrm>
            <a:off x="4381876" y="2909888"/>
            <a:ext cx="2082297" cy="34818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1296119-D39A-406C-8EA4-579358731D7B}"/>
              </a:ext>
            </a:extLst>
          </p:cNvPr>
          <p:cNvCxnSpPr>
            <a:cxnSpLocks/>
          </p:cNvCxnSpPr>
          <p:nvPr/>
        </p:nvCxnSpPr>
        <p:spPr>
          <a:xfrm>
            <a:off x="6471581" y="3049006"/>
            <a:ext cx="1371600" cy="2194560"/>
          </a:xfrm>
          <a:prstGeom prst="bentConnector3">
            <a:avLst>
              <a:gd name="adj1" fmla="val 50000"/>
            </a:avLst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130593FF-DFF9-4224-A585-B6349F94DD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162" t="16064" r="38105" b="43342"/>
          <a:stretch/>
        </p:blipFill>
        <p:spPr>
          <a:xfrm>
            <a:off x="65640" y="4349750"/>
            <a:ext cx="3497746" cy="2439989"/>
          </a:xfrm>
          <a:prstGeom prst="rect">
            <a:avLst/>
          </a:prstGeom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id="{B9ED257F-CF60-45B0-977C-3DA9406B5283}"/>
              </a:ext>
            </a:extLst>
          </p:cNvPr>
          <p:cNvSpPr txBox="1"/>
          <p:nvPr/>
        </p:nvSpPr>
        <p:spPr>
          <a:xfrm>
            <a:off x="3594816" y="5888756"/>
            <a:ext cx="3529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9. Should see this window after step 8.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7EF99D3-D2BA-43AC-B58C-776052BE1D24}"/>
              </a:ext>
            </a:extLst>
          </p:cNvPr>
          <p:cNvCxnSpPr>
            <a:cxnSpLocks/>
            <a:stCxn id="88" idx="1"/>
          </p:cNvCxnSpPr>
          <p:nvPr/>
        </p:nvCxnSpPr>
        <p:spPr>
          <a:xfrm flipH="1" flipV="1">
            <a:off x="3278410" y="6295233"/>
            <a:ext cx="316406" cy="9022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8189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D4EA2-7D83-4997-831A-5F28D9F7C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Connecting to </a:t>
            </a:r>
            <a:r>
              <a:rPr lang="en-US" dirty="0" err="1"/>
              <a:t>rpi</a:t>
            </a:r>
            <a:r>
              <a:rPr lang="en-US" dirty="0"/>
              <a:t> vis SSH Terminal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DF292F-D0BF-4AD8-8FE2-319555F905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800" dirty="0"/>
              <a:t>Power on your raspberry pi by plugging the micro-</a:t>
            </a:r>
            <a:r>
              <a:rPr lang="en-US" sz="2800" dirty="0" err="1"/>
              <a:t>usb</a:t>
            </a:r>
            <a:r>
              <a:rPr lang="en-US" sz="2800" dirty="0"/>
              <a:t> cable and LAN cable</a:t>
            </a:r>
          </a:p>
          <a:p>
            <a:pPr marL="514350" indent="-514350">
              <a:buAutoNum type="arabicPeriod"/>
            </a:pPr>
            <a:r>
              <a:rPr lang="en-US" sz="2800" dirty="0"/>
              <a:t>V</a:t>
            </a:r>
          </a:p>
        </p:txBody>
      </p:sp>
      <p:pic>
        <p:nvPicPr>
          <p:cNvPr id="1026" name="Picture 2" descr="https://cvws.icloud-content.com/B/AdYdgHR2JPw1SrVNefEd1iD2LGIBAQ9faYk4dcK1XgmLmNLgb8R4_4e7/IMG_4008.JPG?o=AsruFzSSFbUvNbEVFIj-fv-hIFKDZI99a98jAkHG9LZw&amp;v=1&amp;x=3&amp;a=B488B5fSFSdXyK7_pHH6VO_WjLPuA1yzQQEAAANNs0E&amp;e=1520649319&amp;k=IVaWtJec1qgEPsSbT0Kfrg&amp;fl=&amp;r=037e830b-f1d6-4b24-a26b-6539946b53d9-1&amp;ckc=com.apple.clouddocs&amp;ckz=com.apple.CloudDocs&amp;p=14&amp;s=37LDeyk-Ce-DN1qoltOZATGX3yI&amp;cd=i">
            <a:extLst>
              <a:ext uri="{FF2B5EF4-FFF2-40B4-BE49-F238E27FC236}">
                <a16:creationId xmlns:a16="http://schemas.microsoft.com/office/drawing/2014/main" id="{2C3F3843-BAE7-4517-BC48-284EA1F3FB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7" t="22913" r="3852" b="5114"/>
          <a:stretch/>
        </p:blipFill>
        <p:spPr bwMode="auto">
          <a:xfrm>
            <a:off x="1141412" y="3515782"/>
            <a:ext cx="4554243" cy="2893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FE6DCF-9D63-489A-A0D3-509B8C4485AE}"/>
              </a:ext>
            </a:extLst>
          </p:cNvPr>
          <p:cNvSpPr/>
          <p:nvPr/>
        </p:nvSpPr>
        <p:spPr>
          <a:xfrm>
            <a:off x="1606858" y="5253593"/>
            <a:ext cx="745725" cy="122710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00B183-0B4F-4BD9-9B72-3E19C7AB501B}"/>
              </a:ext>
            </a:extLst>
          </p:cNvPr>
          <p:cNvSpPr/>
          <p:nvPr/>
        </p:nvSpPr>
        <p:spPr>
          <a:xfrm>
            <a:off x="3651256" y="4716494"/>
            <a:ext cx="2190251" cy="97409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1AC575-2D23-4B6C-8261-6D3478C348D2}"/>
              </a:ext>
            </a:extLst>
          </p:cNvPr>
          <p:cNvSpPr txBox="1"/>
          <p:nvPr/>
        </p:nvSpPr>
        <p:spPr>
          <a:xfrm>
            <a:off x="6187735" y="4995198"/>
            <a:ext cx="5661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Connect the LAN Cable to your laptop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36BBF00-D83D-4916-BED4-B8E99F0B0A9C}"/>
              </a:ext>
            </a:extLst>
          </p:cNvPr>
          <p:cNvCxnSpPr>
            <a:cxnSpLocks/>
          </p:cNvCxnSpPr>
          <p:nvPr/>
        </p:nvCxnSpPr>
        <p:spPr>
          <a:xfrm>
            <a:off x="2352583" y="6178608"/>
            <a:ext cx="319594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B1033B09-608B-4EB6-8CE4-62E745615420}"/>
              </a:ext>
            </a:extLst>
          </p:cNvPr>
          <p:cNvSpPr/>
          <p:nvPr/>
        </p:nvSpPr>
        <p:spPr>
          <a:xfrm>
            <a:off x="2781300" y="5886450"/>
            <a:ext cx="76924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Plug the micro-</a:t>
            </a:r>
            <a:r>
              <a:rPr lang="en-US" sz="2800" dirty="0" err="1"/>
              <a:t>usb</a:t>
            </a:r>
            <a:r>
              <a:rPr lang="en-US" sz="2800" dirty="0"/>
              <a:t> cable to your laptop USB ports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28420AC-AC72-4404-BB2E-98B0134929C8}"/>
              </a:ext>
            </a:extLst>
          </p:cNvPr>
          <p:cNvCxnSpPr>
            <a:cxnSpLocks/>
          </p:cNvCxnSpPr>
          <p:nvPr/>
        </p:nvCxnSpPr>
        <p:spPr>
          <a:xfrm>
            <a:off x="5841507" y="5253593"/>
            <a:ext cx="390617" cy="0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831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2E4E997-8672-4FFD-B8EC-9932A8E4714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FE6BA9E6-1D9E-4D30-B528-D49FA1342E4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6BC9AEE0-44FB-4C56-95F4-E2E0BD5C0C0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5" t="14953" r="33583" b="45180"/>
          <a:stretch/>
        </p:blipFill>
        <p:spPr>
          <a:xfrm>
            <a:off x="4436246" y="1495703"/>
            <a:ext cx="7536679" cy="301447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53E4DEE-E996-40F8-8635-0FF43D7348F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1" name="Rectangle 5">
              <a:extLst>
                <a:ext uri="{FF2B5EF4-FFF2-40B4-BE49-F238E27FC236}">
                  <a16:creationId xmlns:a16="http://schemas.microsoft.com/office/drawing/2014/main" id="{08BD1D3E-43CE-49EB-A424-0738950C642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E9182037-E3FA-489A-95D5-29E4248420D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E8864E76-AD7F-4BEE-B3F6-A78FA42AEFA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8AD071B3-046D-4479-91FE-01E9AD7C8AA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1D776F5-E902-4A4D-A75D-A46E063C9F3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EBED8F24-A998-4952-AB68-E2074F0746F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74D7A646-8CDC-49B3-9C44-3EF38DB4264C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D4E99D14-E4F4-419B-9AAF-8D1CEAB28A2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77E106C-5445-4A52-9F7E-DA173874429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752BFE96-D378-4BAE-A64B-F851A34C477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B88FFB19-5A5E-4078-B467-9D4ABD21BD9A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Line 16">
              <a:extLst>
                <a:ext uri="{FF2B5EF4-FFF2-40B4-BE49-F238E27FC236}">
                  <a16:creationId xmlns:a16="http://schemas.microsoft.com/office/drawing/2014/main" id="{11042975-3D19-4728-BCDA-D3F5CD633EDB}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A28972BD-D2E1-4DCA-A907-2E3B6F606649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1C806824-5C2D-4747-B038-69EE4074B36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3B33F710-16D7-4F48-BFCA-66C9CA2352CB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6C8C8ED4-90FA-4E97-AAF0-D5D51E6A935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Rectangle 21">
              <a:extLst>
                <a:ext uri="{FF2B5EF4-FFF2-40B4-BE49-F238E27FC236}">
                  <a16:creationId xmlns:a16="http://schemas.microsoft.com/office/drawing/2014/main" id="{6C5EB9C1-B25F-4172-8A96-5950ECC828FC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097E6E8A-9373-4655-882B-21715CCE97E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EB8CC766-1206-4372-ACAF-8230AF4D542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1C8E2511-2489-47B2-9C19-C410910DD90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D7820196-0A47-47EF-832C-A688E8977D6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4982E0BF-34AE-48A3-AD6B-E0F3CD05DB3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D34643B-9DF2-4310-8868-48252C3393F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4E020C4E-AF64-44A8-B830-779541D8D54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D97BC3D3-B1B3-4825-9169-BBEF1DBCF05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A750DC4F-1DAF-470E-98C6-6C68DEB9336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2F99594A-5BBD-4E10-A818-8BE52B7D952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61951A0-1876-4CC5-B3C0-7244C4A85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06" y="618518"/>
            <a:ext cx="3513139" cy="1478570"/>
          </a:xfrm>
        </p:spPr>
        <p:txBody>
          <a:bodyPr>
            <a:normAutofit/>
          </a:bodyPr>
          <a:lstStyle/>
          <a:p>
            <a:r>
              <a:rPr lang="en-US" sz="3200" dirty="0"/>
              <a:t>Locating </a:t>
            </a:r>
            <a:r>
              <a:rPr lang="en-US" sz="3200" dirty="0" err="1"/>
              <a:t>rPI’s</a:t>
            </a:r>
            <a:r>
              <a:rPr lang="en-US" sz="3200" dirty="0"/>
              <a:t> </a:t>
            </a:r>
            <a:r>
              <a:rPr lang="en-US" sz="3200" dirty="0" err="1"/>
              <a:t>Ip</a:t>
            </a:r>
            <a:r>
              <a:rPr lang="en-US" sz="3200" dirty="0"/>
              <a:t>-address 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D865FD7-96D8-424F-8383-FA3F70AD9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819" y="2249487"/>
            <a:ext cx="3680857" cy="40719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2. Run the </a:t>
            </a:r>
            <a:r>
              <a:rPr lang="en-US" dirty="0" err="1"/>
              <a:t>ipscan</a:t>
            </a:r>
            <a:r>
              <a:rPr lang="en-US" dirty="0"/>
              <a:t> software by clicking it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3. The software should launch and show up as in the image pointed on the right. </a:t>
            </a:r>
          </a:p>
          <a:p>
            <a:pPr marL="0" indent="0">
              <a:buNone/>
            </a:pPr>
            <a:r>
              <a:rPr lang="en-US" dirty="0"/>
              <a:t>4. Click start to start searching all alive hosts. 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F75DB24-0B6C-434C-BDE6-3BADFAC9F850}"/>
              </a:ext>
            </a:extLst>
          </p:cNvPr>
          <p:cNvSpPr/>
          <p:nvPr/>
        </p:nvSpPr>
        <p:spPr>
          <a:xfrm>
            <a:off x="5788241" y="2556769"/>
            <a:ext cx="1029809" cy="249484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EE2DFE42-C1FA-433B-9CE9-6C5033E1E32C}"/>
              </a:ext>
            </a:extLst>
          </p:cNvPr>
          <p:cNvSpPr/>
          <p:nvPr/>
        </p:nvSpPr>
        <p:spPr>
          <a:xfrm>
            <a:off x="4251945" y="4240900"/>
            <a:ext cx="6257282" cy="534043"/>
          </a:xfrm>
          <a:custGeom>
            <a:avLst/>
            <a:gdLst>
              <a:gd name="connsiteX0" fmla="*/ 0 w 6169105"/>
              <a:gd name="connsiteY0" fmla="*/ 266330 h 1432786"/>
              <a:gd name="connsiteX1" fmla="*/ 301841 w 6169105"/>
              <a:gd name="connsiteY1" fmla="*/ 807868 h 1432786"/>
              <a:gd name="connsiteX2" fmla="*/ 1127464 w 6169105"/>
              <a:gd name="connsiteY2" fmla="*/ 1313895 h 1432786"/>
              <a:gd name="connsiteX3" fmla="*/ 5690586 w 6169105"/>
              <a:gd name="connsiteY3" fmla="*/ 1313895 h 1432786"/>
              <a:gd name="connsiteX4" fmla="*/ 5805996 w 6169105"/>
              <a:gd name="connsiteY4" fmla="*/ 0 h 1432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69105" h="1432786">
                <a:moveTo>
                  <a:pt x="0" y="266330"/>
                </a:moveTo>
                <a:cubicBezTo>
                  <a:pt x="56965" y="449802"/>
                  <a:pt x="113930" y="633274"/>
                  <a:pt x="301841" y="807868"/>
                </a:cubicBezTo>
                <a:cubicBezTo>
                  <a:pt x="489752" y="982462"/>
                  <a:pt x="229340" y="1229557"/>
                  <a:pt x="1127464" y="1313895"/>
                </a:cubicBezTo>
                <a:cubicBezTo>
                  <a:pt x="2025588" y="1398233"/>
                  <a:pt x="4910831" y="1532877"/>
                  <a:pt x="5690586" y="1313895"/>
                </a:cubicBezTo>
                <a:cubicBezTo>
                  <a:pt x="6470341" y="1094913"/>
                  <a:pt x="6138168" y="547456"/>
                  <a:pt x="5805996" y="0"/>
                </a:cubicBezTo>
              </a:path>
            </a:pathLst>
          </a:custGeom>
          <a:noFill/>
          <a:ln w="2222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534CB46-1A71-409C-A1E2-4DC996A46396}"/>
              </a:ext>
            </a:extLst>
          </p:cNvPr>
          <p:cNvCxnSpPr/>
          <p:nvPr/>
        </p:nvCxnSpPr>
        <p:spPr>
          <a:xfrm>
            <a:off x="731838" y="-184727"/>
            <a:ext cx="25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8B03EE7-1CD8-44C7-94C5-10E94E194575}"/>
              </a:ext>
            </a:extLst>
          </p:cNvPr>
          <p:cNvSpPr/>
          <p:nvPr/>
        </p:nvSpPr>
        <p:spPr>
          <a:xfrm>
            <a:off x="4002026" y="2872508"/>
            <a:ext cx="8090393" cy="2755179"/>
          </a:xfrm>
          <a:custGeom>
            <a:avLst/>
            <a:gdLst>
              <a:gd name="connsiteX0" fmla="*/ 29273 w 8383884"/>
              <a:gd name="connsiteY0" fmla="*/ 2382982 h 2729468"/>
              <a:gd name="connsiteX1" fmla="*/ 1230001 w 8383884"/>
              <a:gd name="connsiteY1" fmla="*/ 2660073 h 2729468"/>
              <a:gd name="connsiteX2" fmla="*/ 8037201 w 8383884"/>
              <a:gd name="connsiteY2" fmla="*/ 2456873 h 2729468"/>
              <a:gd name="connsiteX3" fmla="*/ 6771819 w 8383884"/>
              <a:gd name="connsiteY3" fmla="*/ 0 h 27294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83884" h="2729468">
                <a:moveTo>
                  <a:pt x="29273" y="2382982"/>
                </a:moveTo>
                <a:cubicBezTo>
                  <a:pt x="-37691" y="2515370"/>
                  <a:pt x="-104654" y="2647758"/>
                  <a:pt x="1230001" y="2660073"/>
                </a:cubicBezTo>
                <a:cubicBezTo>
                  <a:pt x="2564656" y="2672388"/>
                  <a:pt x="7113565" y="2900218"/>
                  <a:pt x="8037201" y="2456873"/>
                </a:cubicBezTo>
                <a:cubicBezTo>
                  <a:pt x="8960837" y="2013528"/>
                  <a:pt x="7866328" y="1006764"/>
                  <a:pt x="6771819" y="0"/>
                </a:cubicBezTo>
              </a:path>
            </a:pathLst>
          </a:custGeom>
          <a:noFill/>
          <a:ln w="22225">
            <a:headEnd type="oval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787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3" name="Rectangle 12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4">
            <a:extLst>
              <a:ext uri="{FF2B5EF4-FFF2-40B4-BE49-F238E27FC236}">
                <a16:creationId xmlns:a16="http://schemas.microsoft.com/office/drawing/2014/main" id="{98689CEE-6188-4C1A-A2BB-D3A29B111A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977" t="11938" r="32471" b="31212"/>
          <a:stretch/>
        </p:blipFill>
        <p:spPr>
          <a:xfrm>
            <a:off x="1847850" y="1010116"/>
            <a:ext cx="5212887" cy="496840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9A77698-771D-46A8-AE77-18A3DB666D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05238" y="1093788"/>
            <a:ext cx="3458037" cy="3695701"/>
          </a:xfrm>
        </p:spPr>
        <p:txBody>
          <a:bodyPr>
            <a:normAutofit/>
          </a:bodyPr>
          <a:lstStyle/>
          <a:p>
            <a:r>
              <a:rPr lang="en-US" sz="2800" dirty="0"/>
              <a:t>5. After scanning is completed A window will pop-up, Click close. 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D64F84B-5238-43A2-B886-922A0258340D}"/>
              </a:ext>
            </a:extLst>
          </p:cNvPr>
          <p:cNvSpPr/>
          <p:nvPr/>
        </p:nvSpPr>
        <p:spPr>
          <a:xfrm>
            <a:off x="4670642" y="4085308"/>
            <a:ext cx="852704" cy="32967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532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83115D-1FBE-482E-9E0D-775CFB221B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041" t="22526" r="34333" b="45134"/>
          <a:stretch/>
        </p:blipFill>
        <p:spPr>
          <a:xfrm>
            <a:off x="1209357" y="203202"/>
            <a:ext cx="5520312" cy="3278909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A2A79F-E442-4DB2-9A69-44B74E930342}"/>
              </a:ext>
            </a:extLst>
          </p:cNvPr>
          <p:cNvSpPr txBox="1"/>
          <p:nvPr/>
        </p:nvSpPr>
        <p:spPr>
          <a:xfrm>
            <a:off x="6927272" y="926321"/>
            <a:ext cx="28817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6. Right click on Hostname column and select Sort by Hostname.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7874D99-69A2-4BD4-BF8E-BE1E3F4E1ACB}"/>
              </a:ext>
            </a:extLst>
          </p:cNvPr>
          <p:cNvSpPr/>
          <p:nvPr/>
        </p:nvSpPr>
        <p:spPr>
          <a:xfrm>
            <a:off x="4042569" y="1387986"/>
            <a:ext cx="2182740" cy="32967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B77DE35-AF15-4840-B69F-5E10033CA0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002" t="23277" r="34619" b="45207"/>
          <a:stretch/>
        </p:blipFill>
        <p:spPr>
          <a:xfrm>
            <a:off x="2401454" y="3749801"/>
            <a:ext cx="4821381" cy="281347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7F2E379-9F59-469D-BF3F-3DB594CA9DE1}"/>
              </a:ext>
            </a:extLst>
          </p:cNvPr>
          <p:cNvSpPr/>
          <p:nvPr/>
        </p:nvSpPr>
        <p:spPr>
          <a:xfrm>
            <a:off x="2401454" y="5132219"/>
            <a:ext cx="3694545" cy="252582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033989-EA22-4E99-BBF3-21634DA6355F}"/>
              </a:ext>
            </a:extLst>
          </p:cNvPr>
          <p:cNvSpPr txBox="1"/>
          <p:nvPr/>
        </p:nvSpPr>
        <p:spPr>
          <a:xfrm>
            <a:off x="7439890" y="4350569"/>
            <a:ext cx="307109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7. After sort, look for the host name “</a:t>
            </a:r>
            <a:r>
              <a:rPr lang="en-US" sz="2800" dirty="0" err="1"/>
              <a:t>raspberrypi.local</a:t>
            </a:r>
            <a:r>
              <a:rPr lang="en-US" sz="2800" dirty="0"/>
              <a:t>” and select the row.</a:t>
            </a:r>
          </a:p>
        </p:txBody>
      </p:sp>
    </p:spTree>
    <p:extLst>
      <p:ext uri="{BB962C8B-B14F-4D97-AF65-F5344CB8AC3E}">
        <p14:creationId xmlns:p14="http://schemas.microsoft.com/office/powerpoint/2010/main" val="1817600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C6A0B4-2FFA-4173-8D6A-DC6FA194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BD4E21-B9AD-4574-9892-1DE7BB2B88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5356" t="22806" r="34620" b="45117"/>
          <a:stretch/>
        </p:blipFill>
        <p:spPr>
          <a:xfrm>
            <a:off x="716540" y="2512290"/>
            <a:ext cx="5240915" cy="31496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624F0B-264E-4FD3-976B-50764D5164C9}"/>
              </a:ext>
            </a:extLst>
          </p:cNvPr>
          <p:cNvSpPr txBox="1"/>
          <p:nvPr/>
        </p:nvSpPr>
        <p:spPr>
          <a:xfrm>
            <a:off x="6094412" y="2854278"/>
            <a:ext cx="30710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7. Right click on the selected row </a:t>
            </a:r>
            <a:r>
              <a:rPr lang="en-US" sz="2800"/>
              <a:t>on the </a:t>
            </a:r>
            <a:r>
              <a:rPr lang="en-US" sz="2800" dirty="0"/>
              <a:t>IP column and followed by Copy IP.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8E9906-9D60-49EE-85C6-B44C4A906B3C}"/>
              </a:ext>
            </a:extLst>
          </p:cNvPr>
          <p:cNvSpPr/>
          <p:nvPr/>
        </p:nvSpPr>
        <p:spPr>
          <a:xfrm>
            <a:off x="1459345" y="4860859"/>
            <a:ext cx="1782619" cy="32967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977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10">
            <a:extLst>
              <a:ext uri="{FF2B5EF4-FFF2-40B4-BE49-F238E27FC236}">
                <a16:creationId xmlns:a16="http://schemas.microsoft.com/office/drawing/2014/main" id="{8E1DDAD8-1D10-4640-A034-BE90015E37B6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1" name="Rectangle 11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6" descr="Image result for raspberry pi transparent image">
            <a:extLst>
              <a:ext uri="{FF2B5EF4-FFF2-40B4-BE49-F238E27FC236}">
                <a16:creationId xmlns:a16="http://schemas.microsoft.com/office/drawing/2014/main" id="{230319CB-AA19-410E-90C3-0DBF5D47C1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5" r="-2" b="-2"/>
          <a:stretch/>
        </p:blipFill>
        <p:spPr>
          <a:xfrm>
            <a:off x="-295275" y="-15240"/>
            <a:ext cx="7558541" cy="6857990"/>
          </a:xfrm>
          <a:prstGeom prst="rect">
            <a:avLst/>
          </a:prstGeom>
        </p:spPr>
      </p:pic>
      <p:grpSp>
        <p:nvGrpSpPr>
          <p:cNvPr id="73" name="Group 14">
            <a:extLst>
              <a:ext uri="{FF2B5EF4-FFF2-40B4-BE49-F238E27FC236}">
                <a16:creationId xmlns:a16="http://schemas.microsoft.com/office/drawing/2014/main" id="{FD642FB6-2808-4BC5-AE0B-7302C24B78A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5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7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93A5B3-73BB-4E2D-B031-5F56E08DD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>
            <a:normAutofit/>
          </a:bodyPr>
          <a:lstStyle/>
          <a:p>
            <a:r>
              <a:rPr lang="en-US" sz="3200"/>
              <a:t>What is raspberry pi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E7545-D87A-4549-92CE-42D8F42820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63266" y="2096115"/>
            <a:ext cx="3893699" cy="402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 dirty="0"/>
              <a:t>A </a:t>
            </a:r>
            <a:r>
              <a:rPr lang="en-US" sz="3200" dirty="0"/>
              <a:t>credit</a:t>
            </a:r>
            <a:r>
              <a:rPr lang="en-US" sz="2800" dirty="0"/>
              <a:t> card sized microcomputer board.</a:t>
            </a:r>
          </a:p>
          <a:p>
            <a:r>
              <a:rPr lang="en-US" sz="2800" dirty="0"/>
              <a:t>Classified as Single Board Computer SBC.</a:t>
            </a:r>
          </a:p>
          <a:p>
            <a:r>
              <a:rPr lang="en-US" sz="2800" dirty="0"/>
              <a:t>Official OS, Raspbian a Linux Distro. </a:t>
            </a:r>
          </a:p>
          <a:p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9286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E94EC-B02F-408B-AE5C-76A77ABDA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256" y="171790"/>
            <a:ext cx="9905999" cy="3541714"/>
          </a:xfrm>
        </p:spPr>
        <p:txBody>
          <a:bodyPr>
            <a:normAutofit/>
          </a:bodyPr>
          <a:lstStyle/>
          <a:p>
            <a:r>
              <a:rPr lang="en-US" sz="2800" dirty="0"/>
              <a:t>8. Install Putty. </a:t>
            </a:r>
          </a:p>
          <a:p>
            <a:r>
              <a:rPr lang="en-US" sz="2800" dirty="0"/>
              <a:t>9. Open putty after installation completed. </a:t>
            </a:r>
          </a:p>
          <a:p>
            <a:r>
              <a:rPr lang="en-US" sz="2800" dirty="0"/>
              <a:t>10. Paste copied </a:t>
            </a:r>
            <a:r>
              <a:rPr lang="en-US" sz="2800" dirty="0" err="1"/>
              <a:t>Ip</a:t>
            </a:r>
            <a:r>
              <a:rPr lang="en-US" sz="2800" dirty="0"/>
              <a:t> to “Host Name (or IP Address)” field and click open 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606009-8EF5-45EC-92F2-8958E2DB67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137" t="28802" r="38015" b="29612"/>
          <a:stretch/>
        </p:blipFill>
        <p:spPr>
          <a:xfrm>
            <a:off x="3255819" y="2552674"/>
            <a:ext cx="4862945" cy="413593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348A219-931F-449A-85BE-40B7305A3A6A}"/>
              </a:ext>
            </a:extLst>
          </p:cNvPr>
          <p:cNvSpPr/>
          <p:nvPr/>
        </p:nvSpPr>
        <p:spPr>
          <a:xfrm>
            <a:off x="4996873" y="3611418"/>
            <a:ext cx="2133600" cy="2032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BAD081-B896-4B6B-B360-D2F46EADE6D7}"/>
              </a:ext>
            </a:extLst>
          </p:cNvPr>
          <p:cNvSpPr txBox="1"/>
          <p:nvPr/>
        </p:nvSpPr>
        <p:spPr>
          <a:xfrm>
            <a:off x="4747488" y="3494491"/>
            <a:ext cx="2216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958C531-A957-4830-AD8D-D6305C94FEF6}"/>
              </a:ext>
            </a:extLst>
          </p:cNvPr>
          <p:cNvSpPr/>
          <p:nvPr/>
        </p:nvSpPr>
        <p:spPr>
          <a:xfrm flipH="1">
            <a:off x="6095999" y="6354617"/>
            <a:ext cx="1034473" cy="281713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004EF6-52AB-4991-968F-3098E8375D30}"/>
              </a:ext>
            </a:extLst>
          </p:cNvPr>
          <p:cNvSpPr txBox="1"/>
          <p:nvPr/>
        </p:nvSpPr>
        <p:spPr>
          <a:xfrm flipH="1">
            <a:off x="5901260" y="6297731"/>
            <a:ext cx="45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9206653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E69393-9EB3-4283-AB47-67737DBCA3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0767" t="38608" r="39981" b="36143"/>
          <a:stretch/>
        </p:blipFill>
        <p:spPr>
          <a:xfrm>
            <a:off x="898122" y="554181"/>
            <a:ext cx="3355208" cy="2475347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503806B-EE31-46CA-87FD-DD20A0EF9B3E}"/>
              </a:ext>
            </a:extLst>
          </p:cNvPr>
          <p:cNvSpPr txBox="1">
            <a:spLocks/>
          </p:cNvSpPr>
          <p:nvPr/>
        </p:nvSpPr>
        <p:spPr>
          <a:xfrm>
            <a:off x="4188693" y="646544"/>
            <a:ext cx="3355208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800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5AF1BD8-2822-4EAC-A360-58C32D1665E1}"/>
              </a:ext>
            </a:extLst>
          </p:cNvPr>
          <p:cNvSpPr txBox="1">
            <a:spLocks/>
          </p:cNvSpPr>
          <p:nvPr/>
        </p:nvSpPr>
        <p:spPr>
          <a:xfrm>
            <a:off x="3959004" y="738907"/>
            <a:ext cx="5157288" cy="229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11. Click Yes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ED4222-5650-4A52-A88B-39A04500F73B}"/>
              </a:ext>
            </a:extLst>
          </p:cNvPr>
          <p:cNvSpPr/>
          <p:nvPr/>
        </p:nvSpPr>
        <p:spPr>
          <a:xfrm flipH="1">
            <a:off x="1136074" y="2660074"/>
            <a:ext cx="794327" cy="286326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CB6631A-10AD-43CB-A7DE-B1665BB360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287" t="12795" r="67528" b="72612"/>
          <a:stretch/>
        </p:blipFill>
        <p:spPr>
          <a:xfrm>
            <a:off x="874059" y="3214254"/>
            <a:ext cx="3084945" cy="207818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248466F-39BE-4D46-A071-FE18A4C6E8A0}"/>
              </a:ext>
            </a:extLst>
          </p:cNvPr>
          <p:cNvSpPr txBox="1">
            <a:spLocks/>
          </p:cNvSpPr>
          <p:nvPr/>
        </p:nvSpPr>
        <p:spPr>
          <a:xfrm>
            <a:off x="3870035" y="3352147"/>
            <a:ext cx="5157288" cy="229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12. It would prompt for &lt;username&gt; Type : </a:t>
            </a:r>
            <a:r>
              <a:rPr lang="en-US" sz="2800" b="1" dirty="0">
                <a:solidFill>
                  <a:schemeClr val="accent2">
                    <a:lumMod val="75000"/>
                  </a:schemeClr>
                </a:solidFill>
              </a:rPr>
              <a:t>pi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64C17DB-2F92-4A7D-A8E2-97B0235A6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075" t="12660" r="65644" b="74340"/>
          <a:stretch/>
        </p:blipFill>
        <p:spPr>
          <a:xfrm>
            <a:off x="7543901" y="790930"/>
            <a:ext cx="3202108" cy="1639672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B21CFD6-A1BA-4B46-9F1B-E54AA5DE0EEA}"/>
              </a:ext>
            </a:extLst>
          </p:cNvPr>
          <p:cNvSpPr txBox="1">
            <a:spLocks/>
          </p:cNvSpPr>
          <p:nvPr/>
        </p:nvSpPr>
        <p:spPr>
          <a:xfrm>
            <a:off x="7773590" y="2482625"/>
            <a:ext cx="4314615" cy="2290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13. &lt;password&gt; Type : raspberry.</a:t>
            </a:r>
          </a:p>
          <a:p>
            <a:pPr marL="0" indent="0">
              <a:buNone/>
            </a:pPr>
            <a:r>
              <a:rPr lang="en-US" sz="2800" dirty="0">
                <a:solidFill>
                  <a:schemeClr val="accent2">
                    <a:lumMod val="75000"/>
                  </a:schemeClr>
                </a:solidFill>
              </a:rPr>
              <a:t>Note : press enter once entered the password.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652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2C4D9-AADE-4611-B6AF-929DC6F549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41428"/>
            <a:ext cx="9905998" cy="1478570"/>
          </a:xfrm>
        </p:spPr>
        <p:txBody>
          <a:bodyPr/>
          <a:lstStyle/>
          <a:p>
            <a:r>
              <a:rPr lang="en-US" dirty="0"/>
              <a:t>Voila !!, You have successfully remote access to you pi’s terminal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C6E7F0F-A019-48B8-8955-7213D37BB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0100" t="12375" r="39484" b="37293"/>
          <a:stretch/>
        </p:blipFill>
        <p:spPr>
          <a:xfrm>
            <a:off x="1320801" y="1766889"/>
            <a:ext cx="6807199" cy="4768503"/>
          </a:xfrm>
        </p:spPr>
      </p:pic>
    </p:spTree>
    <p:extLst>
      <p:ext uri="{BB962C8B-B14F-4D97-AF65-F5344CB8AC3E}">
        <p14:creationId xmlns:p14="http://schemas.microsoft.com/office/powerpoint/2010/main" val="27227289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74687-3807-4EA6-9B72-C37FEFCA7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me some </a:t>
            </a:r>
            <a:r>
              <a:rPr lang="en-US" dirty="0" err="1"/>
              <a:t>gui</a:t>
            </a:r>
            <a:r>
              <a:rPr lang="en-US" dirty="0"/>
              <a:t> screen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4CF29-CE1D-4235-B9ED-F03335EB9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1. Run the command &lt;</a:t>
            </a:r>
            <a:r>
              <a:rPr lang="en-US" sz="2800" b="1" dirty="0" err="1"/>
              <a:t>vncserver</a:t>
            </a:r>
            <a:r>
              <a:rPr lang="en-US" sz="2800" b="1" dirty="0"/>
              <a:t> -</a:t>
            </a:r>
            <a:r>
              <a:rPr lang="en-US" sz="2800" b="1" dirty="0" err="1"/>
              <a:t>randr</a:t>
            </a:r>
            <a:r>
              <a:rPr lang="en-US" sz="2800" b="1" dirty="0"/>
              <a:t>=800x600&gt; </a:t>
            </a:r>
            <a:r>
              <a:rPr lang="en-US" sz="2800" dirty="0"/>
              <a:t>on the terminal, Copy the </a:t>
            </a:r>
            <a:r>
              <a:rPr lang="en-US" sz="2800" dirty="0" err="1"/>
              <a:t>ip</a:t>
            </a:r>
            <a:r>
              <a:rPr lang="en-US" sz="2800" dirty="0"/>
              <a:t> address.</a:t>
            </a:r>
          </a:p>
          <a:p>
            <a:r>
              <a:rPr lang="en-US" sz="2800" dirty="0"/>
              <a:t>2. Complete install the </a:t>
            </a:r>
            <a:r>
              <a:rPr lang="en-US" sz="2800" dirty="0" err="1"/>
              <a:t>vncviewer</a:t>
            </a:r>
            <a:r>
              <a:rPr lang="en-US" sz="2800" dirty="0"/>
              <a:t> on your laptop. </a:t>
            </a:r>
          </a:p>
          <a:p>
            <a:r>
              <a:rPr lang="en-US" sz="2800" dirty="0"/>
              <a:t>3. Run the </a:t>
            </a:r>
            <a:r>
              <a:rPr lang="en-US" sz="2800" dirty="0" err="1"/>
              <a:t>vncViewer</a:t>
            </a:r>
            <a:r>
              <a:rPr lang="en-US" sz="2800" dirty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6179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@raspberrypi: ~">
            <a:extLst>
              <a:ext uri="{FF2B5EF4-FFF2-40B4-BE49-F238E27FC236}">
                <a16:creationId xmlns:a16="http://schemas.microsoft.com/office/drawing/2014/main" id="{16F030A8-71D0-4A31-9A05-485DD2825A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589" t="27429" r="30523" b="758"/>
          <a:stretch/>
        </p:blipFill>
        <p:spPr>
          <a:xfrm>
            <a:off x="-569627" y="749507"/>
            <a:ext cx="10538085" cy="56812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6A0897-CF7C-4245-AAD7-69135526207C}"/>
              </a:ext>
            </a:extLst>
          </p:cNvPr>
          <p:cNvSpPr/>
          <p:nvPr/>
        </p:nvSpPr>
        <p:spPr>
          <a:xfrm>
            <a:off x="4637109" y="5755010"/>
            <a:ext cx="1458891" cy="211075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851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VNC Viewer">
            <a:extLst>
              <a:ext uri="{FF2B5EF4-FFF2-40B4-BE49-F238E27FC236}">
                <a16:creationId xmlns:a16="http://schemas.microsoft.com/office/drawing/2014/main" id="{AC17A855-5027-494F-9442-57992A7087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3391" y="326837"/>
            <a:ext cx="8724832" cy="6204326"/>
          </a:xfrm>
        </p:spPr>
      </p:pic>
    </p:spTree>
    <p:extLst>
      <p:ext uri="{BB962C8B-B14F-4D97-AF65-F5344CB8AC3E}">
        <p14:creationId xmlns:p14="http://schemas.microsoft.com/office/powerpoint/2010/main" val="22193345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C5975-4ADA-4B15-996B-F1079C1D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Q&amp;A Session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9E32-90A9-4996-AF80-5F7DCC2D0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THE END.</a:t>
            </a:r>
          </a:p>
        </p:txBody>
      </p:sp>
    </p:spTree>
    <p:extLst>
      <p:ext uri="{BB962C8B-B14F-4D97-AF65-F5344CB8AC3E}">
        <p14:creationId xmlns:p14="http://schemas.microsoft.com/office/powerpoint/2010/main" val="11071232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CF4D8-994B-46DC-836C-800879E89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247650"/>
            <a:ext cx="9905998" cy="1478570"/>
          </a:xfrm>
        </p:spPr>
        <p:txBody>
          <a:bodyPr/>
          <a:lstStyle/>
          <a:p>
            <a:r>
              <a:rPr lang="en-US"/>
              <a:t>Overview of </a:t>
            </a:r>
            <a:r>
              <a:rPr lang="en-US" err="1"/>
              <a:t>rpi</a:t>
            </a:r>
            <a:r>
              <a:rPr lang="en-US"/>
              <a:t> physical layout</a:t>
            </a:r>
          </a:p>
        </p:txBody>
      </p:sp>
      <p:pic>
        <p:nvPicPr>
          <p:cNvPr id="76" name="Picture 76" descr="https://www.element14.com/community/servlet/JiveServlet/showImage/102-80899-15-252356/Pi3+Breakout+Feb+29+2016.png">
            <a:extLst>
              <a:ext uri="{FF2B5EF4-FFF2-40B4-BE49-F238E27FC236}">
                <a16:creationId xmlns:a16="http://schemas.microsoft.com/office/drawing/2014/main" id="{07077951-6547-4C8E-BD66-5610C4776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125" y="1597370"/>
            <a:ext cx="8558213" cy="483518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2680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hackadaycom.files.wordpress.com/2016/02/pispecs2.png">
            <a:extLst>
              <a:ext uri="{FF2B5EF4-FFF2-40B4-BE49-F238E27FC236}">
                <a16:creationId xmlns:a16="http://schemas.microsoft.com/office/drawing/2014/main" id="{1292CF78-BD0A-4544-987F-F326B6298B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23"/>
          <a:stretch/>
        </p:blipFill>
        <p:spPr>
          <a:xfrm>
            <a:off x="1141413" y="1798308"/>
            <a:ext cx="9507581" cy="4646942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F26A21-DCA6-418E-B207-C8A0AAE098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Raspberry pi hardware specifications </a:t>
            </a:r>
          </a:p>
        </p:txBody>
      </p:sp>
    </p:spTree>
    <p:extLst>
      <p:ext uri="{BB962C8B-B14F-4D97-AF65-F5344CB8AC3E}">
        <p14:creationId xmlns:p14="http://schemas.microsoft.com/office/powerpoint/2010/main" val="1813029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hat is coding_">
            <a:hlinkClick r:id="" action="ppaction://media"/>
            <a:extLst>
              <a:ext uri="{FF2B5EF4-FFF2-40B4-BE49-F238E27FC236}">
                <a16:creationId xmlns:a16="http://schemas.microsoft.com/office/drawing/2014/main" id="{2007202F-773E-4845-8B7C-CCE20F5EF06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1747.044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2333" y="2960148"/>
            <a:ext cx="5942751" cy="33427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2598B7-D781-46FE-933F-62DCB4CD8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Learning programming with RPI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79873-8BE9-4405-AFA8-D9A09E1FA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/>
              <a:t>What is programming ?</a:t>
            </a:r>
          </a:p>
          <a:p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914929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74C7A-42F0-423F-902A-152BB34A9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raspberry pi as a coding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1D337-64F2-41A2-9B38-31B2F8C69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35161"/>
            <a:ext cx="9905998" cy="4284663"/>
          </a:xfrm>
        </p:spPr>
        <p:txBody>
          <a:bodyPr>
            <a:normAutofit/>
          </a:bodyPr>
          <a:lstStyle/>
          <a:p>
            <a:r>
              <a:rPr lang="en-US" dirty="0"/>
              <a:t>Almost all widely-use programming language are able to execute on RPI, Raspbian Linux OS. To name a few : Python, C, C++, JavaScript and Scratch.</a:t>
            </a:r>
          </a:p>
          <a:p>
            <a:r>
              <a:rPr lang="en-US" dirty="0"/>
              <a:t>Great community support from Raspberry Pi official forum, Stack Overflow.</a:t>
            </a:r>
          </a:p>
          <a:p>
            <a:r>
              <a:rPr lang="en-US" dirty="0" err="1"/>
              <a:t>Tonnes</a:t>
            </a:r>
            <a:r>
              <a:rPr lang="en-US" dirty="0"/>
              <a:t> of example of completed project as Reference. </a:t>
            </a:r>
          </a:p>
          <a:p>
            <a:r>
              <a:rPr lang="en-US" dirty="0"/>
              <a:t>Experience the Linux OS and all is open-source. </a:t>
            </a:r>
          </a:p>
          <a:p>
            <a:r>
              <a:rPr lang="en-US" dirty="0"/>
              <a:t>Most importantly it’s relevant to industry standard, It’s not a toy</a:t>
            </a:r>
          </a:p>
          <a:p>
            <a:r>
              <a:rPr lang="en-US" dirty="0"/>
              <a:t>Nothing to worry of things going wrong. Learn with Guilt Free. Focus on learning not to worry on mistakes.</a:t>
            </a:r>
          </a:p>
        </p:txBody>
      </p:sp>
    </p:spTree>
    <p:extLst>
      <p:ext uri="{BB962C8B-B14F-4D97-AF65-F5344CB8AC3E}">
        <p14:creationId xmlns:p14="http://schemas.microsoft.com/office/powerpoint/2010/main" val="2441579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2AD4B-5B29-4C7E-845F-565C83CD2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electronics with </a:t>
            </a:r>
            <a:r>
              <a:rPr lang="en-US" dirty="0" err="1"/>
              <a:t>rpi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2CB24-58B3-4B05-96DD-D2A6D08AE5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874" y="1983545"/>
            <a:ext cx="10142806" cy="3995224"/>
          </a:xfrm>
        </p:spPr>
        <p:txBody>
          <a:bodyPr>
            <a:normAutofit/>
          </a:bodyPr>
          <a:lstStyle/>
          <a:p>
            <a:r>
              <a:rPr lang="en-US" sz="2800" dirty="0"/>
              <a:t>Exposed GPIO pins to connect to external electronics components.</a:t>
            </a:r>
          </a:p>
          <a:p>
            <a:r>
              <a:rPr lang="en-US" sz="2800" dirty="0"/>
              <a:t>GPIO =  General-purpose input/output (</a:t>
            </a:r>
            <a:r>
              <a:rPr lang="en-US" sz="2800" b="1" dirty="0"/>
              <a:t>GPIO</a:t>
            </a:r>
            <a:r>
              <a:rPr lang="en-US" sz="2800" dirty="0"/>
              <a:t>) </a:t>
            </a:r>
          </a:p>
          <a:p>
            <a:r>
              <a:rPr lang="en-US" sz="2800" dirty="0"/>
              <a:t>Inputs can be Button switch, Sensor Signals.</a:t>
            </a:r>
          </a:p>
          <a:p>
            <a:r>
              <a:rPr lang="en-US" sz="2800" dirty="0"/>
              <a:t>Output = Sound, LED(Lights), Motors, and Relays. </a:t>
            </a:r>
          </a:p>
          <a:p>
            <a:r>
              <a:rPr lang="en-US" sz="2800" dirty="0"/>
              <a:t>Able to automate many daily task and build DIY of existing things. </a:t>
            </a:r>
            <a:r>
              <a:rPr lang="en-US" sz="2800" dirty="0" err="1"/>
              <a:t>Eg</a:t>
            </a:r>
            <a:r>
              <a:rPr lang="en-US" sz="2800" dirty="0"/>
              <a:t> : Door Alarm, RC Toy Car etc. 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8021684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8A266-5DE8-4CD2-8D6C-A681C79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 look at GPIO </a:t>
            </a:r>
          </a:p>
        </p:txBody>
      </p:sp>
      <p:pic>
        <p:nvPicPr>
          <p:cNvPr id="1028" name="Picture 4" descr="Image result for raspberry pi gpio">
            <a:extLst>
              <a:ext uri="{FF2B5EF4-FFF2-40B4-BE49-F238E27FC236}">
                <a16:creationId xmlns:a16="http://schemas.microsoft.com/office/drawing/2014/main" id="{EB24D780-3F0A-4156-BE4D-416AAB9999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6" t="6570" r="2963" b="9717"/>
          <a:stretch/>
        </p:blipFill>
        <p:spPr bwMode="auto">
          <a:xfrm>
            <a:off x="733425" y="1847851"/>
            <a:ext cx="9991725" cy="291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GPIO with LED">
            <a:extLst>
              <a:ext uri="{FF2B5EF4-FFF2-40B4-BE49-F238E27FC236}">
                <a16:creationId xmlns:a16="http://schemas.microsoft.com/office/drawing/2014/main" id="{D35593D6-15C4-446B-B4B4-C10AC21AD1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6582" y="5008104"/>
            <a:ext cx="2305409" cy="1733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19263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</TotalTime>
  <Words>756</Words>
  <Application>Microsoft Office PowerPoint</Application>
  <PresentationFormat>Widescreen</PresentationFormat>
  <Paragraphs>115</Paragraphs>
  <Slides>36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Trebuchet MS</vt:lpstr>
      <vt:lpstr>Tw Cen MT</vt:lpstr>
      <vt:lpstr>Circuit</vt:lpstr>
      <vt:lpstr>INTRODUCTION TO RASPBERRY PI</vt:lpstr>
      <vt:lpstr>HISTORY </vt:lpstr>
      <vt:lpstr>What is raspberry pi ?</vt:lpstr>
      <vt:lpstr>Overview of rpi physical layout</vt:lpstr>
      <vt:lpstr>Raspberry pi hardware specifications </vt:lpstr>
      <vt:lpstr>Learning programming with RPI</vt:lpstr>
      <vt:lpstr>Why raspberry pi as a coding platform</vt:lpstr>
      <vt:lpstr>Learning electronics with rpi</vt:lpstr>
      <vt:lpstr>A look at GPIO </vt:lpstr>
      <vt:lpstr>Raspberry pi vs Arduino </vt:lpstr>
      <vt:lpstr>Demo projects</vt:lpstr>
      <vt:lpstr>HANDS ON SESSION </vt:lpstr>
      <vt:lpstr>Raspbian os setup</vt:lpstr>
      <vt:lpstr>Installing the os to sd card</vt:lpstr>
      <vt:lpstr>Writing the os to the sd card</vt:lpstr>
      <vt:lpstr>Raspberry pi for general usage</vt:lpstr>
      <vt:lpstr>Learning what is headless boot up</vt:lpstr>
      <vt:lpstr>Setup ssh on RPI to grant access to terminal</vt:lpstr>
      <vt:lpstr>PowerPoint Presentation</vt:lpstr>
      <vt:lpstr>PowerPoint Presentation</vt:lpstr>
      <vt:lpstr>5. Unplug the sd card from the reader</vt:lpstr>
      <vt:lpstr>PowerPoint Presentation</vt:lpstr>
      <vt:lpstr>PowerPoint Presentation</vt:lpstr>
      <vt:lpstr>PowerPoint Presentation</vt:lpstr>
      <vt:lpstr>Connecting to rpi vis SSH Terminal </vt:lpstr>
      <vt:lpstr>Locating rPI’s Ip-address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Voila !!, You have successfully remote access to you pi’s terminal </vt:lpstr>
      <vt:lpstr>Show me some gui screen </vt:lpstr>
      <vt:lpstr>PowerPoint Presentation</vt:lpstr>
      <vt:lpstr>PowerPoint Presentation</vt:lpstr>
      <vt:lpstr>Q&amp;A Session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RASPBERRY PI</dc:title>
  <dc:creator>TheVeganElectrolance</dc:creator>
  <cp:lastModifiedBy>Manojkumar Subramaniam</cp:lastModifiedBy>
  <cp:revision>19</cp:revision>
  <dcterms:modified xsi:type="dcterms:W3CDTF">2018-03-17T17:05:33Z</dcterms:modified>
</cp:coreProperties>
</file>